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73" r:id="rId3"/>
    <p:sldId id="257" r:id="rId4"/>
    <p:sldId id="258" r:id="rId5"/>
    <p:sldId id="271" r:id="rId6"/>
    <p:sldId id="259" r:id="rId7"/>
    <p:sldId id="260" r:id="rId8"/>
    <p:sldId id="261" r:id="rId9"/>
    <p:sldId id="262" r:id="rId10"/>
    <p:sldId id="263" r:id="rId11"/>
    <p:sldId id="264" r:id="rId12"/>
    <p:sldId id="272" r:id="rId13"/>
    <p:sldId id="269" r:id="rId14"/>
    <p:sldId id="265" r:id="rId15"/>
    <p:sldId id="266" r:id="rId16"/>
    <p:sldId id="267" r:id="rId17"/>
    <p:sldId id="268" r:id="rId18"/>
    <p:sldId id="274" r:id="rId19"/>
    <p:sldId id="270" r:id="rId2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354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94671-775E-457B-B1D8-86FE778DC163}" type="datetimeFigureOut">
              <a:rPr lang="hu-HU" smtClean="0"/>
              <a:t>2015.10.09.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E9C64-DD57-4796-86A0-EA6FD2FC589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9157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E9C64-DD57-4796-86A0-EA6FD2FC5897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0378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ECD2-516D-4431-812F-93FD81AC4794}" type="datetimeFigureOut">
              <a:rPr lang="sk-SK" smtClean="0"/>
              <a:t>9. 10. 2015</a:t>
            </a:fld>
            <a:endParaRPr lang="sk-SK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04FB-96DE-48EE-8E9D-03016E221B94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ECD2-516D-4431-812F-93FD81AC4794}" type="datetimeFigureOut">
              <a:rPr lang="sk-SK" smtClean="0"/>
              <a:t>9. 10. 2015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04FB-96DE-48EE-8E9D-03016E221B9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ECD2-516D-4431-812F-93FD81AC4794}" type="datetimeFigureOut">
              <a:rPr lang="sk-SK" smtClean="0"/>
              <a:t>9. 10. 2015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04FB-96DE-48EE-8E9D-03016E221B9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ECD2-516D-4431-812F-93FD81AC4794}" type="datetimeFigureOut">
              <a:rPr lang="sk-SK" smtClean="0"/>
              <a:t>9. 10. 2015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04FB-96DE-48EE-8E9D-03016E221B9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ECD2-516D-4431-812F-93FD81AC4794}" type="datetimeFigureOut">
              <a:rPr lang="sk-SK" smtClean="0"/>
              <a:t>9. 10. 2015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04FB-96DE-48EE-8E9D-03016E221B94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ECD2-516D-4431-812F-93FD81AC4794}" type="datetimeFigureOut">
              <a:rPr lang="sk-SK" smtClean="0"/>
              <a:t>9. 10. 2015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04FB-96DE-48EE-8E9D-03016E221B9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ECD2-516D-4431-812F-93FD81AC4794}" type="datetimeFigureOut">
              <a:rPr lang="sk-SK" smtClean="0"/>
              <a:t>9. 10. 2015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04FB-96DE-48EE-8E9D-03016E221B9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ECD2-516D-4431-812F-93FD81AC4794}" type="datetimeFigureOut">
              <a:rPr lang="sk-SK" smtClean="0"/>
              <a:t>9. 10. 2015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04FB-96DE-48EE-8E9D-03016E221B9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ECD2-516D-4431-812F-93FD81AC4794}" type="datetimeFigureOut">
              <a:rPr lang="sk-SK" smtClean="0"/>
              <a:t>9. 10. 2015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04FB-96DE-48EE-8E9D-03016E221B9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ECD2-516D-4431-812F-93FD81AC4794}" type="datetimeFigureOut">
              <a:rPr lang="sk-SK" smtClean="0"/>
              <a:t>9. 10. 2015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04FB-96DE-48EE-8E9D-03016E221B9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ECD2-516D-4431-812F-93FD81AC4794}" type="datetimeFigureOut">
              <a:rPr lang="sk-SK" smtClean="0"/>
              <a:t>9. 10. 2015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5D104FB-96DE-48EE-8E9D-03016E221B94}" type="slidenum">
              <a:rPr lang="sk-SK" smtClean="0"/>
              <a:t>‹#›</a:t>
            </a:fld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66BECD2-516D-4431-812F-93FD81AC4794}" type="datetimeFigureOut">
              <a:rPr lang="sk-SK" smtClean="0"/>
              <a:t>9. 10. 2015</a:t>
            </a:fld>
            <a:endParaRPr lang="sk-SK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5D104FB-96DE-48EE-8E9D-03016E221B94}" type="slidenum">
              <a:rPr lang="sk-SK" smtClean="0"/>
              <a:t>‹#›</a:t>
            </a:fld>
            <a:endParaRPr lang="sk-SK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4500" dirty="0" smtClean="0"/>
              <a:t>Možnosti uplatnenia sa pomocou</a:t>
            </a:r>
            <a:r>
              <a:rPr lang="sk-SK" sz="4500" dirty="0" smtClean="0"/>
              <a:t> </a:t>
            </a:r>
            <a:r>
              <a:rPr lang="sk-SK" sz="4500" dirty="0" smtClean="0"/>
              <a:t>slovenského jazyka </a:t>
            </a:r>
            <a:endParaRPr lang="sk-SK" sz="45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131840" y="3717032"/>
            <a:ext cx="4176464" cy="2705100"/>
          </a:xfrm>
        </p:spPr>
        <p:txBody>
          <a:bodyPr>
            <a:normAutofit/>
          </a:bodyPr>
          <a:lstStyle/>
          <a:p>
            <a:r>
              <a:rPr lang="sk-SK" dirty="0" smtClean="0"/>
              <a:t>Zuzana Nemčoková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707762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Times New Roman"/>
                <a:cs typeface="Times New Roman"/>
              </a:rPr>
              <a:t>Časopisy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Hľadanie si </a:t>
            </a:r>
            <a:r>
              <a:rPr lang="sk-SK" dirty="0" smtClean="0"/>
              <a:t>informácií- </a:t>
            </a:r>
            <a:r>
              <a:rPr lang="sk-SK" dirty="0"/>
              <a:t>denné noviny. </a:t>
            </a:r>
            <a:r>
              <a:rPr lang="sk-SK" dirty="0" smtClean="0"/>
              <a:t>A </a:t>
            </a:r>
            <a:r>
              <a:rPr lang="sk-SK" dirty="0"/>
              <a:t>prečo si neprečítať noviny v </a:t>
            </a:r>
            <a:r>
              <a:rPr lang="sk-SK" dirty="0" smtClean="0"/>
              <a:t>slovenskom jazyku</a:t>
            </a:r>
            <a:r>
              <a:rPr lang="sk-SK" dirty="0"/>
              <a:t>?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70018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919045"/>
            <a:ext cx="13716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926158"/>
            <a:ext cx="182880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60530"/>
            <a:ext cx="1905000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07854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Filmy, videá, DVD a zábava!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 </a:t>
            </a:r>
            <a:r>
              <a:rPr lang="sk-SK" dirty="0"/>
              <a:t>pôvodnom </a:t>
            </a:r>
            <a:r>
              <a:rPr lang="sk-SK" dirty="0" smtClean="0"/>
              <a:t>znení,  </a:t>
            </a:r>
            <a:r>
              <a:rPr lang="sk-SK" dirty="0"/>
              <a:t>s titulkami.</a:t>
            </a:r>
            <a:br>
              <a:rPr lang="sk-SK" dirty="0"/>
            </a:br>
            <a:r>
              <a:rPr lang="sk-SK" dirty="0"/>
              <a:t>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093244"/>
            <a:ext cx="2097087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2586038"/>
            <a:ext cx="27051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03550"/>
            <a:ext cx="23241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27712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Okrem</a:t>
            </a:r>
            <a:r>
              <a:rPr lang="hu-HU" dirty="0" smtClean="0"/>
              <a:t> </a:t>
            </a:r>
            <a:r>
              <a:rPr lang="hu-HU" dirty="0" err="1" smtClean="0"/>
              <a:t>slovenských</a:t>
            </a:r>
            <a:r>
              <a:rPr lang="hu-HU" dirty="0" smtClean="0"/>
              <a:t> </a:t>
            </a:r>
            <a:r>
              <a:rPr lang="hu-HU" dirty="0" err="1" smtClean="0"/>
              <a:t>hodinách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</p:spPr>
        <p:txBody>
          <a:bodyPr>
            <a:normAutofit/>
          </a:bodyPr>
          <a:lstStyle/>
          <a:p>
            <a:r>
              <a:rPr lang="sk-SK" dirty="0" smtClean="0"/>
              <a:t>Uplatňovať slovenský jazyk nie len na hodinách slovenského jazyka, ale aj vo výučbe všeobecno-vzdelávacích predmetoch, v krúžkoch, vo všetkých aktivitách</a:t>
            </a:r>
          </a:p>
          <a:p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Hovoriť v každodennom školskom živote po slovensky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58" y="3687862"/>
            <a:ext cx="1760438" cy="176043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772783"/>
            <a:ext cx="2116939" cy="158417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301" y="3772783"/>
            <a:ext cx="2407596" cy="160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7232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Aktivity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Slovenské týždne – programy na spestrenie a rozvoj palety slovnej zásoby</a:t>
            </a:r>
          </a:p>
          <a:p>
            <a:r>
              <a:rPr lang="sk-SK" dirty="0" smtClean="0"/>
              <a:t>Celoštátne súťaže zo slovenského  jazyka, literatúry a vzdelanosti</a:t>
            </a:r>
          </a:p>
          <a:p>
            <a:r>
              <a:rPr lang="sk-SK" dirty="0" smtClean="0"/>
              <a:t>Výskumné práce žiakov </a:t>
            </a:r>
            <a:r>
              <a:rPr lang="sk-SK" dirty="0"/>
              <a:t>a </a:t>
            </a:r>
            <a:r>
              <a:rPr lang="sk-SK" dirty="0" smtClean="0"/>
              <a:t>súťaže	</a:t>
            </a:r>
          </a:p>
          <a:p>
            <a:r>
              <a:rPr lang="sk-SK" dirty="0" smtClean="0"/>
              <a:t>Jazyková skúška</a:t>
            </a:r>
          </a:p>
          <a:p>
            <a:r>
              <a:rPr lang="sk-SK" dirty="0" smtClean="0"/>
              <a:t>Dramatické predstavenia</a:t>
            </a:r>
          </a:p>
          <a:p>
            <a:r>
              <a:rPr lang="sk-SK" dirty="0" smtClean="0"/>
              <a:t>Programy a kultúrne </a:t>
            </a:r>
            <a:r>
              <a:rPr lang="sk-SK" dirty="0" smtClean="0"/>
              <a:t>vystúpenia</a:t>
            </a:r>
          </a:p>
          <a:p>
            <a:r>
              <a:rPr lang="sk-SK" dirty="0" smtClean="0"/>
              <a:t>Možnosti zapojiť sa do súťaží na Slovensku</a:t>
            </a:r>
            <a:endParaRPr lang="sk-SK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1" y="716171"/>
            <a:ext cx="1872209" cy="130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01" y="3429001"/>
            <a:ext cx="181095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28562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Práca so slovníkom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Ak </a:t>
            </a:r>
            <a:r>
              <a:rPr lang="sk-SK" dirty="0"/>
              <a:t>si </a:t>
            </a:r>
            <a:r>
              <a:rPr lang="sk-SK" dirty="0" smtClean="0"/>
              <a:t>neporadíme </a:t>
            </a:r>
            <a:r>
              <a:rPr lang="sk-SK" dirty="0"/>
              <a:t>s jazykom</a:t>
            </a:r>
            <a:r>
              <a:rPr lang="sk-SK" dirty="0" smtClean="0"/>
              <a:t>, pomôžeme  si slovníkom.</a:t>
            </a:r>
          </a:p>
          <a:p>
            <a:r>
              <a:rPr lang="sk-SK" dirty="0" smtClean="0"/>
              <a:t>Rozvíja </a:t>
            </a:r>
            <a:r>
              <a:rPr lang="sk-SK" dirty="0" smtClean="0"/>
              <a:t>slovnú zásobu.</a:t>
            </a:r>
          </a:p>
          <a:p>
            <a:r>
              <a:rPr lang="sk-SK" dirty="0" smtClean="0"/>
              <a:t>Podporuje samostatnosť.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111" y="3861048"/>
            <a:ext cx="1771650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263" y="2924944"/>
            <a:ext cx="2876177" cy="3040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37257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Nadaný žiak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894412"/>
            <a:ext cx="8229600" cy="4389120"/>
          </a:xfrm>
        </p:spPr>
        <p:txBody>
          <a:bodyPr/>
          <a:lstStyle/>
          <a:p>
            <a:r>
              <a:rPr lang="sk-SK" dirty="0" smtClean="0"/>
              <a:t>V 7. a 8. ročník v rámci krúžkov sa  pripraví na jazykovú skúžku</a:t>
            </a:r>
          </a:p>
          <a:p>
            <a:r>
              <a:rPr lang="sk-SK" dirty="0" smtClean="0"/>
              <a:t>Pokračovuje v štúdiu na slovenskom gymnáziu</a:t>
            </a:r>
          </a:p>
          <a:p>
            <a:r>
              <a:rPr lang="sk-SK" dirty="0" smtClean="0"/>
              <a:t>Pokračuje v inom type gymnázia </a:t>
            </a:r>
            <a:r>
              <a:rPr lang="sk-SK" dirty="0" smtClean="0">
                <a:solidFill>
                  <a:srgbClr val="FF0000"/>
                </a:solidFill>
              </a:rPr>
              <a:t>ALE</a:t>
            </a:r>
            <a:r>
              <a:rPr lang="sk-SK" dirty="0" smtClean="0"/>
              <a:t> 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zdokonaľuje si vedomostí – jazyková skúška </a:t>
            </a:r>
          </a:p>
          <a:p>
            <a:pPr marL="0" indent="0">
              <a:buNone/>
            </a:pPr>
            <a:r>
              <a:rPr lang="sk-SK" dirty="0" smtClean="0"/>
              <a:t>     vyššieho stupňa</a:t>
            </a:r>
          </a:p>
          <a:p>
            <a:r>
              <a:rPr lang="sk-SK" dirty="0" smtClean="0"/>
              <a:t>Uplatnenie sa v živote nášho mesta- akcie, návštevy hostí zo Slovenska a pod.</a:t>
            </a:r>
          </a:p>
        </p:txBody>
      </p:sp>
    </p:spTree>
    <p:extLst>
      <p:ext uri="{BB962C8B-B14F-4D97-AF65-F5344CB8AC3E}">
        <p14:creationId xmlns:p14="http://schemas.microsoft.com/office/powerpoint/2010/main" val="17596125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Žiak priemernými schopnosťami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2348880"/>
            <a:ext cx="8229600" cy="4389120"/>
          </a:xfrm>
        </p:spPr>
        <p:txBody>
          <a:bodyPr/>
          <a:lstStyle/>
          <a:p>
            <a:r>
              <a:rPr lang="sk-SK" dirty="0" smtClean="0"/>
              <a:t>Učí sa na gymnáziu, strednej škole </a:t>
            </a:r>
            <a:r>
              <a:rPr lang="sk-SK" dirty="0" smtClean="0">
                <a:sym typeface="Symbol"/>
              </a:rPr>
              <a:t> </a:t>
            </a:r>
            <a:r>
              <a:rPr lang="sk-SK" dirty="0" smtClean="0">
                <a:solidFill>
                  <a:srgbClr val="FF0000"/>
                </a:solidFill>
              </a:rPr>
              <a:t>MOŽNOSŤ </a:t>
            </a:r>
            <a:r>
              <a:rPr lang="sk-SK" dirty="0" smtClean="0"/>
              <a:t>slovenčina</a:t>
            </a:r>
          </a:p>
          <a:p>
            <a:r>
              <a:rPr lang="sk-SK" dirty="0" smtClean="0"/>
              <a:t>Maturuje zo slovenského jazyka</a:t>
            </a:r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r>
              <a:rPr lang="sk-SK" dirty="0" smtClean="0"/>
              <a:t>Navštevuje slovenské akcie 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717032"/>
            <a:ext cx="2857498" cy="190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2582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Výsledok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– </a:t>
            </a:r>
            <a:r>
              <a:rPr lang="sk-SK" b="1" dirty="0" smtClean="0"/>
              <a:t>porozumejú</a:t>
            </a:r>
            <a:r>
              <a:rPr lang="sk-SK" dirty="0" smtClean="0"/>
              <a:t> </a:t>
            </a:r>
            <a:r>
              <a:rPr lang="sk-SK" dirty="0"/>
              <a:t>(</a:t>
            </a:r>
            <a:r>
              <a:rPr lang="sk-SK" dirty="0" smtClean="0"/>
              <a:t>počúvajú a čítajú),</a:t>
            </a:r>
            <a:endParaRPr lang="sk-SK" dirty="0"/>
          </a:p>
          <a:p>
            <a:r>
              <a:rPr lang="sk-SK" dirty="0"/>
              <a:t>-</a:t>
            </a:r>
            <a:r>
              <a:rPr lang="sk-SK" b="1" dirty="0"/>
              <a:t> </a:t>
            </a:r>
            <a:r>
              <a:rPr lang="sk-SK" b="1" dirty="0" smtClean="0"/>
              <a:t>hovoria </a:t>
            </a:r>
            <a:r>
              <a:rPr lang="sk-SK" dirty="0"/>
              <a:t>(ústna interakcia a samostatný ústny prejav, interkultúrna komunikácia) </a:t>
            </a:r>
          </a:p>
          <a:p>
            <a:r>
              <a:rPr lang="sk-SK" dirty="0" smtClean="0"/>
              <a:t>-</a:t>
            </a:r>
            <a:r>
              <a:rPr lang="sk-SK" b="1" dirty="0" smtClean="0"/>
              <a:t> píšu</a:t>
            </a:r>
            <a:endParaRPr lang="sk-SK" dirty="0"/>
          </a:p>
          <a:p>
            <a:r>
              <a:rPr lang="sk-SK" dirty="0" smtClean="0"/>
              <a:t>- možnosť </a:t>
            </a:r>
            <a:r>
              <a:rPr lang="sk-SK" b="1" dirty="0" smtClean="0"/>
              <a:t>zamestnania</a:t>
            </a:r>
            <a:endParaRPr lang="sk-SK" b="1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136438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	</a:t>
            </a:r>
            <a:r>
              <a:rPr lang="hu-HU" dirty="0" err="1" smtClean="0"/>
              <a:t>Po</a:t>
            </a:r>
            <a:r>
              <a:rPr lang="hu-HU" dirty="0" smtClean="0"/>
              <a:t> </a:t>
            </a:r>
            <a:r>
              <a:rPr lang="hu-HU" dirty="0" err="1" smtClean="0"/>
              <a:t>strednej</a:t>
            </a:r>
            <a:r>
              <a:rPr lang="hu-HU" dirty="0" smtClean="0"/>
              <a:t> </a:t>
            </a:r>
            <a:r>
              <a:rPr lang="hu-HU" dirty="0" err="1" smtClean="0"/>
              <a:t>škole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733880"/>
          </a:xfrm>
        </p:spPr>
        <p:txBody>
          <a:bodyPr>
            <a:normAutofit/>
          </a:bodyPr>
          <a:lstStyle/>
          <a:p>
            <a:r>
              <a:rPr lang="hu-HU" dirty="0" err="1" smtClean="0"/>
              <a:t>Vysoká</a:t>
            </a:r>
            <a:r>
              <a:rPr lang="hu-HU" dirty="0" smtClean="0"/>
              <a:t> </a:t>
            </a:r>
            <a:r>
              <a:rPr lang="hu-HU" dirty="0" err="1" smtClean="0"/>
              <a:t>škola</a:t>
            </a:r>
            <a:r>
              <a:rPr lang="hu-HU" dirty="0" smtClean="0"/>
              <a:t>, </a:t>
            </a:r>
            <a:r>
              <a:rPr lang="hu-HU" dirty="0" err="1" smtClean="0"/>
              <a:t>univerzita</a:t>
            </a: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r>
              <a:rPr lang="hu-HU" dirty="0" err="1" smtClean="0"/>
              <a:t>Rôzne</a:t>
            </a:r>
            <a:r>
              <a:rPr lang="hu-HU" dirty="0" smtClean="0"/>
              <a:t> </a:t>
            </a:r>
            <a:r>
              <a:rPr lang="hu-HU" dirty="0" err="1" smtClean="0"/>
              <a:t>možnosti</a:t>
            </a:r>
            <a:r>
              <a:rPr lang="hu-HU" dirty="0" smtClean="0"/>
              <a:t> </a:t>
            </a:r>
            <a:r>
              <a:rPr lang="hu-HU" dirty="0" err="1" smtClean="0"/>
              <a:t>pracovísk</a:t>
            </a: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r>
              <a:rPr lang="hu-HU" dirty="0" err="1" smtClean="0"/>
              <a:t>Odborník</a:t>
            </a:r>
            <a:r>
              <a:rPr lang="hu-HU" dirty="0" smtClean="0"/>
              <a:t> aj v </a:t>
            </a:r>
            <a:r>
              <a:rPr lang="hu-HU" dirty="0" err="1" smtClean="0"/>
              <a:t>zahraničí</a:t>
            </a:r>
            <a:r>
              <a:rPr lang="hu-HU" dirty="0" smtClean="0"/>
              <a:t>						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068960"/>
            <a:ext cx="3858297" cy="2570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19842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sz="4000" dirty="0"/>
              <a:t>Ďakujem za pozornosť!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84984"/>
            <a:ext cx="212407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72331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644792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>„</a:t>
            </a:r>
            <a:r>
              <a:rPr lang="sk-SK" dirty="0"/>
              <a:t>Koľko jazykov vieš, toľkokrát si človekom.“</a:t>
            </a:r>
            <a:br>
              <a:rPr lang="sk-SK" dirty="0"/>
            </a:br>
            <a:r>
              <a:rPr lang="sk-SK" sz="2800" dirty="0"/>
              <a:t>Johan Wolfgang Goethe</a:t>
            </a:r>
            <a:endParaRPr lang="hu-H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2777331"/>
            <a:ext cx="2190750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78651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Čo nám umožňuje znalosť jazyka?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Uľahčuje cestovanie</a:t>
            </a:r>
          </a:p>
          <a:p>
            <a:r>
              <a:rPr lang="sk-SK" dirty="0" smtClean="0"/>
              <a:t>Otvára nové pracovné príležitosti</a:t>
            </a:r>
          </a:p>
          <a:p>
            <a:r>
              <a:rPr lang="sk-SK" dirty="0" smtClean="0"/>
              <a:t>Otvára myseľ</a:t>
            </a:r>
          </a:p>
          <a:p>
            <a:r>
              <a:rPr lang="sk-SK" dirty="0" smtClean="0"/>
              <a:t>Prispieva k porozumeniu</a:t>
            </a:r>
          </a:p>
          <a:p>
            <a:r>
              <a:rPr lang="sk-SK" i="1" dirty="0" smtClean="0">
                <a:solidFill>
                  <a:srgbClr val="002060"/>
                </a:solidFill>
              </a:rPr>
              <a:t>Ovládanie jazykov je nástroj, ktorý otvára dvere, zbližuje ľudí a prináša možnosti!</a:t>
            </a:r>
            <a:endParaRPr lang="sk-SK" i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916832"/>
            <a:ext cx="27622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18844"/>
            <a:ext cx="151216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25144"/>
            <a:ext cx="2448272" cy="1925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73499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9888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Vyučovanie slovenského jazyka na našej národnostnej dvoj jazyčnej škole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759696"/>
          </a:xfrm>
        </p:spPr>
        <p:txBody>
          <a:bodyPr/>
          <a:lstStyle/>
          <a:p>
            <a:endParaRPr lang="sk-SK" dirty="0" smtClean="0"/>
          </a:p>
          <a:p>
            <a:endParaRPr lang="sk-SK" dirty="0"/>
          </a:p>
          <a:p>
            <a:r>
              <a:rPr lang="sk-SK" dirty="0" smtClean="0"/>
              <a:t>Vyučovanie jazyka ako </a:t>
            </a:r>
            <a:r>
              <a:rPr lang="sk-SK" b="1" dirty="0" smtClean="0"/>
              <a:t>cudzieho</a:t>
            </a:r>
            <a:r>
              <a:rPr lang="sk-SK" dirty="0" smtClean="0"/>
              <a:t> jazyka</a:t>
            </a:r>
          </a:p>
          <a:p>
            <a:r>
              <a:rPr lang="sk-SK" dirty="0" smtClean="0"/>
              <a:t>Očakávania rodičov: -výučba slovenčiny, jej vysoká úroveň s výsledkom vysvedčenia </a:t>
            </a:r>
            <a:r>
              <a:rPr lang="sk-SK" b="1" dirty="0" smtClean="0"/>
              <a:t>o jazykovej skúške </a:t>
            </a:r>
            <a:r>
              <a:rPr lang="sk-SK" dirty="0" smtClean="0"/>
              <a:t>základného alebo stredného stupňa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24991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Aké ciele máme MY?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365728"/>
          </a:xfrm>
        </p:spPr>
        <p:txBody>
          <a:bodyPr/>
          <a:lstStyle/>
          <a:p>
            <a:r>
              <a:rPr lang="sk-SK" dirty="0" smtClean="0"/>
              <a:t>Národnostné cítenie, citová v</a:t>
            </a:r>
            <a:r>
              <a:rPr lang="sk-SK" dirty="0" smtClean="0">
                <a:latin typeface="Times New Roman"/>
                <a:cs typeface="Times New Roman"/>
              </a:rPr>
              <a:t>äzba</a:t>
            </a:r>
            <a:endParaRPr lang="sk-SK" dirty="0" smtClean="0"/>
          </a:p>
          <a:p>
            <a:r>
              <a:rPr lang="sk-SK" dirty="0" smtClean="0"/>
              <a:t>Celoživotné vzdelávanie sa </a:t>
            </a:r>
            <a:r>
              <a:rPr lang="sk-SK" dirty="0" smtClean="0"/>
              <a:t>aj v </a:t>
            </a:r>
            <a:r>
              <a:rPr lang="sk-SK" dirty="0" smtClean="0"/>
              <a:t>slovenskom jazyku</a:t>
            </a:r>
          </a:p>
          <a:p>
            <a:r>
              <a:rPr lang="sk-SK" dirty="0" smtClean="0"/>
              <a:t>Zdokonaľovanie </a:t>
            </a:r>
            <a:r>
              <a:rPr lang="sk-SK" dirty="0"/>
              <a:t>sa vo svojej práci zo slovenských prameňov</a:t>
            </a:r>
          </a:p>
          <a:p>
            <a:r>
              <a:rPr lang="sk-SK" dirty="0"/>
              <a:t>Priateľské stretnutia, pracovné stretnutia, konferencie, výmenné pobyty, školenia...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768612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Ako na to?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 Ciest je veľa. Určite mnohé poznáme a využívame. </a:t>
            </a:r>
          </a:p>
          <a:p>
            <a:r>
              <a:rPr lang="sk-SK" dirty="0"/>
              <a:t> </a:t>
            </a:r>
            <a:r>
              <a:rPr lang="sk-SK" dirty="0" smtClean="0"/>
              <a:t>O </a:t>
            </a:r>
            <a:r>
              <a:rPr lang="sk-SK" dirty="0"/>
              <a:t>iných síce vieme, no zatiaľ sme na ne ešte nevykročili. Iné sa nám zdajú príliš rýchle, či príliš pomalé. Na niektorých treba riskovať. Jedny sú rovné, iné kľukaté. </a:t>
            </a:r>
          </a:p>
          <a:p>
            <a:r>
              <a:rPr lang="sk-SK" b="1" dirty="0"/>
              <a:t>Jedno je isté, cesta k zvládnutiu </a:t>
            </a:r>
            <a:r>
              <a:rPr lang="sk-SK" b="1" dirty="0" smtClean="0"/>
              <a:t>slovenského </a:t>
            </a:r>
            <a:r>
              <a:rPr lang="sk-SK" b="1" dirty="0"/>
              <a:t>jazyka je dlhá  a náročná. Chce vytrvalosť a odhodlanie. </a:t>
            </a:r>
          </a:p>
          <a:p>
            <a:r>
              <a:rPr lang="sk-SK" b="1" dirty="0"/>
              <a:t>Bez motivácie sa nezvláda dobre.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86916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1927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Prvý stupeň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Deti majú slovenčinu rady</a:t>
            </a:r>
          </a:p>
          <a:p>
            <a:r>
              <a:rPr lang="sk-SK" dirty="0" smtClean="0"/>
              <a:t>Učia sa hravou formou</a:t>
            </a:r>
          </a:p>
          <a:p>
            <a:r>
              <a:rPr lang="sk-SK" dirty="0" smtClean="0"/>
              <a:t>Osvojujú si pojmy, nové slová, vetné modely</a:t>
            </a:r>
          </a:p>
          <a:p>
            <a:r>
              <a:rPr lang="sk-SK" dirty="0" smtClean="0"/>
              <a:t>Spievajú, recitujú, hrajú sa detské hry...</a:t>
            </a:r>
          </a:p>
          <a:p>
            <a:r>
              <a:rPr lang="sk-SK" dirty="0" smtClean="0"/>
              <a:t>Pracujú v krúžkoch</a:t>
            </a:r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020971"/>
            <a:ext cx="1857375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30852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Druhý stupeň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Základ je venovať </a:t>
            </a:r>
            <a:r>
              <a:rPr lang="sk-SK" dirty="0" smtClean="0"/>
              <a:t>slovenčine každý deň nejakú chvíľku.</a:t>
            </a:r>
          </a:p>
          <a:p>
            <a:r>
              <a:rPr lang="sk-SK" dirty="0" smtClean="0"/>
              <a:t>Nemusíme </a:t>
            </a:r>
            <a:r>
              <a:rPr lang="sk-SK" dirty="0"/>
              <a:t>iba </a:t>
            </a:r>
            <a:r>
              <a:rPr lang="sk-SK" dirty="0" smtClean="0"/>
              <a:t>sedieť </a:t>
            </a:r>
            <a:r>
              <a:rPr lang="sk-SK" dirty="0"/>
              <a:t>s </a:t>
            </a:r>
            <a:r>
              <a:rPr lang="sk-SK" dirty="0" smtClean="0"/>
              <a:t>knihou </a:t>
            </a:r>
            <a:r>
              <a:rPr lang="sk-SK" dirty="0"/>
              <a:t>a memorovať! Môžeme robiť veľa rôznych a zaujímavých vecí! </a:t>
            </a:r>
          </a:p>
          <a:p>
            <a:r>
              <a:rPr lang="sk-SK" dirty="0"/>
              <a:t>   Aj ich robíme!</a:t>
            </a:r>
          </a:p>
          <a:p>
            <a:r>
              <a:rPr lang="sk-SK" dirty="0"/>
              <a:t>   Čo takého?</a:t>
            </a:r>
          </a:p>
          <a:p>
            <a:r>
              <a:rPr lang="sk-SK" dirty="0"/>
              <a:t>V prvom rade sa obhliadneme okolo seba!</a:t>
            </a:r>
          </a:p>
          <a:p>
            <a:endParaRPr lang="sk-SK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5" y="3198093"/>
            <a:ext cx="2304256" cy="152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476672"/>
            <a:ext cx="2249487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12938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Slovenské webové stránky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Internet je zdroj fantastických možností na precvičovanie si jazyka!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14617"/>
            <a:ext cx="2852737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20235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97642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497</TotalTime>
  <Words>503</Words>
  <Application>Microsoft Office PowerPoint</Application>
  <PresentationFormat>Diavetítés a képernyőre (4:3 oldalarány)</PresentationFormat>
  <Paragraphs>91</Paragraphs>
  <Slides>19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0" baseType="lpstr">
      <vt:lpstr>Tok</vt:lpstr>
      <vt:lpstr>Možnosti uplatnenia sa pomocou slovenského jazyka </vt:lpstr>
      <vt:lpstr>    „Koľko jazykov vieš, toľkokrát si človekom.“ Johan Wolfgang Goethe</vt:lpstr>
      <vt:lpstr>Čo nám umožňuje znalosť jazyka?</vt:lpstr>
      <vt:lpstr>Vyučovanie slovenského jazyka na našej národnostnej dvoj jazyčnej škole</vt:lpstr>
      <vt:lpstr>Aké ciele máme MY?</vt:lpstr>
      <vt:lpstr>Ako na to?</vt:lpstr>
      <vt:lpstr>Prvý stupeň</vt:lpstr>
      <vt:lpstr>Druhý stupeň</vt:lpstr>
      <vt:lpstr>Slovenské webové stránky</vt:lpstr>
      <vt:lpstr>Časopisy</vt:lpstr>
      <vt:lpstr>Filmy, videá, DVD a zábava!</vt:lpstr>
      <vt:lpstr>Okrem slovenských hodinách</vt:lpstr>
      <vt:lpstr>Aktivity</vt:lpstr>
      <vt:lpstr>Práca so slovníkom</vt:lpstr>
      <vt:lpstr>Nadaný žiak</vt:lpstr>
      <vt:lpstr>Žiak priemernými schopnosťami</vt:lpstr>
      <vt:lpstr>Výsledok</vt:lpstr>
      <vt:lpstr> Po strednej škole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„Koľko jazykov vieš, toľkokrát si človekom.“ Johan Wolfgang Goethe</dc:title>
  <dc:creator>Vendegt1</dc:creator>
  <cp:lastModifiedBy>Ighiroda</cp:lastModifiedBy>
  <cp:revision>31</cp:revision>
  <dcterms:created xsi:type="dcterms:W3CDTF">2015-04-13T14:40:21Z</dcterms:created>
  <dcterms:modified xsi:type="dcterms:W3CDTF">2015-10-09T21:11:17Z</dcterms:modified>
</cp:coreProperties>
</file>